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6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76"/>
    <p:restoredTop sz="94595"/>
  </p:normalViewPr>
  <p:slideViewPr>
    <p:cSldViewPr snapToGrid="0" snapToObjects="1">
      <p:cViewPr varScale="1">
        <p:scale>
          <a:sx n="88" d="100"/>
          <a:sy n="88" d="100"/>
        </p:scale>
        <p:origin x="32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90" d="100"/>
        <a:sy n="1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C52AD8-1E4F-2C44-976C-4827C8DB7478}" type="datetimeFigureOut">
              <a:rPr lang="sv-SE" smtClean="0"/>
              <a:t>2023-01-13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7B37ED-B15E-1E4A-BE0A-7878D81121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1733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946F0-FB35-9B42-87E3-77B75C1872B7}" type="datetimeFigureOut">
              <a:rPr lang="sv-SE" smtClean="0"/>
              <a:t>2023-01-13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C59CE-3465-C740-BEA2-6476877923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67551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946F0-FB35-9B42-87E3-77B75C1872B7}" type="datetimeFigureOut">
              <a:rPr lang="sv-SE" smtClean="0"/>
              <a:t>2023-01-13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C59CE-3465-C740-BEA2-6476877923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4697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946F0-FB35-9B42-87E3-77B75C1872B7}" type="datetimeFigureOut">
              <a:rPr lang="sv-SE" smtClean="0"/>
              <a:t>2023-01-13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C59CE-3465-C740-BEA2-6476877923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0278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946F0-FB35-9B42-87E3-77B75C1872B7}" type="datetimeFigureOut">
              <a:rPr lang="sv-SE" smtClean="0"/>
              <a:t>2023-01-13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C59CE-3465-C740-BEA2-6476877923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8929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946F0-FB35-9B42-87E3-77B75C1872B7}" type="datetimeFigureOut">
              <a:rPr lang="sv-SE" smtClean="0"/>
              <a:t>2023-01-13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C59CE-3465-C740-BEA2-6476877923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87003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946F0-FB35-9B42-87E3-77B75C1872B7}" type="datetimeFigureOut">
              <a:rPr lang="sv-SE" smtClean="0"/>
              <a:t>2023-01-13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C59CE-3465-C740-BEA2-6476877923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014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946F0-FB35-9B42-87E3-77B75C1872B7}" type="datetimeFigureOut">
              <a:rPr lang="sv-SE" smtClean="0"/>
              <a:t>2023-01-13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C59CE-3465-C740-BEA2-6476877923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91299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946F0-FB35-9B42-87E3-77B75C1872B7}" type="datetimeFigureOut">
              <a:rPr lang="sv-SE" smtClean="0"/>
              <a:t>2023-01-13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C59CE-3465-C740-BEA2-6476877923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014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946F0-FB35-9B42-87E3-77B75C1872B7}" type="datetimeFigureOut">
              <a:rPr lang="sv-SE" smtClean="0"/>
              <a:t>2023-01-13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C59CE-3465-C740-BEA2-6476877923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1302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946F0-FB35-9B42-87E3-77B75C1872B7}" type="datetimeFigureOut">
              <a:rPr lang="sv-SE" smtClean="0"/>
              <a:t>2023-01-13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C59CE-3465-C740-BEA2-6476877923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12732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946F0-FB35-9B42-87E3-77B75C1872B7}" type="datetimeFigureOut">
              <a:rPr lang="sv-SE" smtClean="0"/>
              <a:t>2023-01-13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C59CE-3465-C740-BEA2-6476877923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54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946F0-FB35-9B42-87E3-77B75C1872B7}" type="datetimeFigureOut">
              <a:rPr lang="sv-SE" smtClean="0"/>
              <a:t>2023-01-13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C59CE-3465-C740-BEA2-647687792370}" type="slidenum">
              <a:rPr lang="sv-SE" smtClean="0"/>
              <a:t>‹#›</a:t>
            </a:fld>
            <a:endParaRPr lang="sv-SE"/>
          </a:p>
        </p:txBody>
      </p:sp>
      <p:sp>
        <p:nvSpPr>
          <p:cNvPr id="7" name="Rektangel 6" descr="TagShapePrint"/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15186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8619522" cy="627334"/>
          </a:xfrm>
        </p:spPr>
        <p:txBody>
          <a:bodyPr/>
          <a:lstStyle/>
          <a:p>
            <a:r>
              <a:rPr lang="sv-SE" sz="2400" dirty="0" smtClean="0"/>
              <a:t>Informationssäkerhetsmål - Exempel</a:t>
            </a:r>
            <a:endParaRPr lang="sv-SE" sz="2400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7" y="1328969"/>
            <a:ext cx="5582033" cy="419797"/>
          </a:xfrm>
        </p:spPr>
        <p:txBody>
          <a:bodyPr>
            <a:normAutofit/>
          </a:bodyPr>
          <a:lstStyle/>
          <a:p>
            <a:r>
              <a:rPr lang="sv-SE" sz="1800" dirty="0" smtClean="0"/>
              <a:t>Kortsiktiga informationssäkerhetsmål (1</a:t>
            </a:r>
            <a:r>
              <a:rPr lang="mr-IN" sz="1800" dirty="0" smtClean="0"/>
              <a:t>–</a:t>
            </a:r>
            <a:r>
              <a:rPr lang="sv-SE" sz="1800" dirty="0" smtClean="0"/>
              <a:t>2 år)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040673"/>
            <a:ext cx="5157787" cy="4148990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sv-SE" sz="1600" dirty="0" smtClean="0"/>
              <a:t>Klassningsmodell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600" dirty="0" smtClean="0"/>
              <a:t>Krypteringslösningar testade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600" dirty="0" smtClean="0"/>
              <a:t>Stark autentisering för e-tjänster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600" dirty="0"/>
              <a:t>E-utbildning på </a:t>
            </a:r>
            <a:r>
              <a:rPr lang="sv-SE" sz="1600" dirty="0" smtClean="0"/>
              <a:t>intranätet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600" dirty="0"/>
              <a:t>Fem kritiska system </a:t>
            </a:r>
            <a:r>
              <a:rPr lang="sv-SE" sz="1600" dirty="0" smtClean="0"/>
              <a:t>klassade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600" dirty="0" smtClean="0"/>
              <a:t>Krypterad kommunikation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600" dirty="0" smtClean="0"/>
              <a:t>75 % av personalen genomgått utbildning</a:t>
            </a:r>
          </a:p>
          <a:p>
            <a:endParaRPr lang="sv-SE" sz="1600" dirty="0" smtClean="0"/>
          </a:p>
          <a:p>
            <a:endParaRPr lang="sv-SE" sz="1600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328969"/>
            <a:ext cx="5183188" cy="419798"/>
          </a:xfrm>
        </p:spPr>
        <p:txBody>
          <a:bodyPr>
            <a:normAutofit/>
          </a:bodyPr>
          <a:lstStyle/>
          <a:p>
            <a:r>
              <a:rPr lang="sv-SE" sz="1800" dirty="0" smtClean="0"/>
              <a:t>Strategiska informationssäkerhetsmål (3</a:t>
            </a:r>
            <a:r>
              <a:rPr lang="mr-IN" sz="1800" dirty="0" smtClean="0"/>
              <a:t>–</a:t>
            </a:r>
            <a:r>
              <a:rPr lang="sv-SE" sz="1800" dirty="0" smtClean="0"/>
              <a:t>5 år)</a:t>
            </a:r>
            <a:endParaRPr lang="sv-SE" sz="1800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040673"/>
            <a:ext cx="5183188" cy="4148990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 startAt="8"/>
            </a:pPr>
            <a:r>
              <a:rPr lang="sv-SE" sz="1600" dirty="0" smtClean="0"/>
              <a:t>Alla kritiska informationstillgångar klassade</a:t>
            </a:r>
          </a:p>
          <a:p>
            <a:pPr marL="342900" indent="-342900">
              <a:buFont typeface="+mj-lt"/>
              <a:buAutoNum type="arabicPeriod" startAt="8"/>
            </a:pPr>
            <a:r>
              <a:rPr lang="sv-SE" sz="1600" dirty="0" smtClean="0"/>
              <a:t>Systematiskt informationssäkerhetsarbete</a:t>
            </a:r>
          </a:p>
          <a:p>
            <a:pPr marL="342900" indent="-342900">
              <a:buFont typeface="+mj-lt"/>
              <a:buAutoNum type="arabicPeriod" startAt="8"/>
            </a:pPr>
            <a:r>
              <a:rPr lang="sv-SE" sz="1600" dirty="0"/>
              <a:t>Digitalisering med tillräcklig säkerhet</a:t>
            </a:r>
            <a:endParaRPr lang="sv-SE" sz="1600" dirty="0" smtClean="0"/>
          </a:p>
          <a:p>
            <a:pPr marL="342900" indent="-342900">
              <a:buFont typeface="+mj-lt"/>
              <a:buAutoNum type="arabicPeriod" startAt="8"/>
            </a:pPr>
            <a:r>
              <a:rPr lang="sv-SE" sz="1600" dirty="0"/>
              <a:t>God informationssäkerhetskultur</a:t>
            </a:r>
            <a:endParaRPr lang="sv-SE" sz="1600" dirty="0" smtClean="0"/>
          </a:p>
          <a:p>
            <a:pPr marL="342900" indent="-342900">
              <a:buFont typeface="+mj-lt"/>
              <a:buAutoNum type="arabicPeriod" startAt="8"/>
            </a:pPr>
            <a:r>
              <a:rPr lang="sv-SE" sz="1600" dirty="0" smtClean="0"/>
              <a:t>Certifiering mot SS-EN </a:t>
            </a:r>
            <a:r>
              <a:rPr lang="sv-SE" sz="1600" smtClean="0"/>
              <a:t>ISO/IEC </a:t>
            </a:r>
            <a:r>
              <a:rPr lang="sv-SE" sz="1600" smtClean="0"/>
              <a:t>27001:2022.</a:t>
            </a:r>
            <a:endParaRPr lang="sv-SE" sz="1600" dirty="0" smtClean="0"/>
          </a:p>
          <a:p>
            <a:pPr marL="342900" indent="-342900">
              <a:buFont typeface="+mj-lt"/>
              <a:buAutoNum type="arabicPeriod" startAt="8"/>
            </a:pPr>
            <a:r>
              <a:rPr lang="sv-SE" sz="1600" dirty="0" smtClean="0"/>
              <a:t>Incidentkostnad halverad</a:t>
            </a:r>
          </a:p>
          <a:p>
            <a:pPr marL="342900" indent="-342900">
              <a:buFont typeface="+mj-lt"/>
              <a:buAutoNum type="arabicPeriod" startAt="8"/>
            </a:pPr>
            <a:r>
              <a:rPr lang="sv-SE" sz="1600" dirty="0" smtClean="0"/>
              <a:t>Högt förtroende från kunder</a:t>
            </a:r>
          </a:p>
          <a:p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309226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Grupp 119"/>
          <p:cNvGrpSpPr/>
          <p:nvPr/>
        </p:nvGrpSpPr>
        <p:grpSpPr>
          <a:xfrm>
            <a:off x="3796331" y="2642317"/>
            <a:ext cx="1220826" cy="673161"/>
            <a:chOff x="2976564" y="3039055"/>
            <a:chExt cx="1220826" cy="673161"/>
          </a:xfrm>
        </p:grpSpPr>
        <p:sp>
          <p:nvSpPr>
            <p:cNvPr id="5" name="AutoShape 3"/>
            <p:cNvSpPr>
              <a:spLocks noChangeArrowheads="1"/>
            </p:cNvSpPr>
            <p:nvPr/>
          </p:nvSpPr>
          <p:spPr bwMode="auto">
            <a:xfrm>
              <a:off x="2976564" y="3039055"/>
              <a:ext cx="1220826" cy="673161"/>
            </a:xfrm>
            <a:prstGeom prst="flowChartAlternateProcess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folHlink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" name="Text Box 23"/>
            <p:cNvSpPr txBox="1">
              <a:spLocks noChangeArrowheads="1"/>
            </p:cNvSpPr>
            <p:nvPr/>
          </p:nvSpPr>
          <p:spPr bwMode="auto">
            <a:xfrm>
              <a:off x="2984015" y="3175580"/>
              <a:ext cx="1210599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AEAEA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sv-SE" altLang="sv-SE" sz="1000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6. Krypterad kommunikation</a:t>
              </a:r>
              <a:endParaRPr lang="sv-SE" altLang="sv-SE" sz="1000" dirty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</p:grpSp>
      <p:grpSp>
        <p:nvGrpSpPr>
          <p:cNvPr id="116" name="Grupp 115"/>
          <p:cNvGrpSpPr/>
          <p:nvPr/>
        </p:nvGrpSpPr>
        <p:grpSpPr>
          <a:xfrm>
            <a:off x="3752332" y="4620953"/>
            <a:ext cx="1225853" cy="707886"/>
            <a:chOff x="3771405" y="4414898"/>
            <a:chExt cx="1225853" cy="707886"/>
          </a:xfrm>
        </p:grpSpPr>
        <p:sp>
          <p:nvSpPr>
            <p:cNvPr id="49" name="AutoShape 3"/>
            <p:cNvSpPr>
              <a:spLocks noChangeArrowheads="1"/>
            </p:cNvSpPr>
            <p:nvPr/>
          </p:nvSpPr>
          <p:spPr bwMode="auto">
            <a:xfrm>
              <a:off x="3776432" y="4428576"/>
              <a:ext cx="1220826" cy="673161"/>
            </a:xfrm>
            <a:prstGeom prst="flowChartAlternateProcess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folHlink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0" name="Text Box 23"/>
            <p:cNvSpPr txBox="1">
              <a:spLocks noChangeArrowheads="1"/>
            </p:cNvSpPr>
            <p:nvPr/>
          </p:nvSpPr>
          <p:spPr bwMode="auto">
            <a:xfrm>
              <a:off x="3771405" y="4414898"/>
              <a:ext cx="1217410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AEAEA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sv-SE" altLang="sv-SE" sz="1000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7. 75 % av medarbetare genomgått utbildning</a:t>
              </a:r>
              <a:endParaRPr lang="sv-SE" altLang="sv-SE" sz="1000" dirty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</p:grpSp>
      <p:grpSp>
        <p:nvGrpSpPr>
          <p:cNvPr id="15" name="Grupp 14"/>
          <p:cNvGrpSpPr/>
          <p:nvPr/>
        </p:nvGrpSpPr>
        <p:grpSpPr>
          <a:xfrm>
            <a:off x="10250508" y="3142826"/>
            <a:ext cx="1295400" cy="673161"/>
            <a:chOff x="9145045" y="3349633"/>
            <a:chExt cx="1295400" cy="673161"/>
          </a:xfrm>
        </p:grpSpPr>
        <p:sp>
          <p:nvSpPr>
            <p:cNvPr id="51" name="AutoShape 3"/>
            <p:cNvSpPr>
              <a:spLocks noChangeArrowheads="1"/>
            </p:cNvSpPr>
            <p:nvPr/>
          </p:nvSpPr>
          <p:spPr bwMode="auto">
            <a:xfrm>
              <a:off x="9182332" y="3349633"/>
              <a:ext cx="1220826" cy="673161"/>
            </a:xfrm>
            <a:prstGeom prst="flowChartAlternateProcess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folHlink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2" name="Text Box 23"/>
            <p:cNvSpPr txBox="1">
              <a:spLocks noChangeArrowheads="1"/>
            </p:cNvSpPr>
            <p:nvPr/>
          </p:nvSpPr>
          <p:spPr bwMode="auto">
            <a:xfrm>
              <a:off x="9145045" y="3436890"/>
              <a:ext cx="1295400" cy="5539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AEAEA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sv-SE" altLang="sv-SE" sz="100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14. </a:t>
              </a:r>
              <a:r>
                <a:rPr lang="sv-SE" altLang="sv-SE" sz="1000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Högt förtroende från kunder</a:t>
              </a:r>
              <a:endParaRPr lang="sv-SE" altLang="sv-SE" sz="1000" dirty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</p:grpSp>
      <p:grpSp>
        <p:nvGrpSpPr>
          <p:cNvPr id="117" name="Grupp 116"/>
          <p:cNvGrpSpPr/>
          <p:nvPr/>
        </p:nvGrpSpPr>
        <p:grpSpPr>
          <a:xfrm>
            <a:off x="1282521" y="4620953"/>
            <a:ext cx="1224154" cy="673161"/>
            <a:chOff x="1868918" y="4532112"/>
            <a:chExt cx="1224154" cy="673161"/>
          </a:xfrm>
        </p:grpSpPr>
        <p:sp>
          <p:nvSpPr>
            <p:cNvPr id="53" name="AutoShape 3"/>
            <p:cNvSpPr>
              <a:spLocks noChangeArrowheads="1"/>
            </p:cNvSpPr>
            <p:nvPr/>
          </p:nvSpPr>
          <p:spPr bwMode="auto">
            <a:xfrm>
              <a:off x="1872246" y="4532112"/>
              <a:ext cx="1220826" cy="673161"/>
            </a:xfrm>
            <a:prstGeom prst="flowChartAlternateProcess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folHlink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4" name="Text Box 23"/>
            <p:cNvSpPr txBox="1">
              <a:spLocks noChangeArrowheads="1"/>
            </p:cNvSpPr>
            <p:nvPr/>
          </p:nvSpPr>
          <p:spPr bwMode="auto">
            <a:xfrm>
              <a:off x="1868918" y="4681067"/>
              <a:ext cx="1224153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AEAEA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sv-SE" altLang="sv-SE" sz="1000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4. E-utbildning på intranätet</a:t>
              </a:r>
              <a:endParaRPr lang="sv-SE" altLang="sv-SE" sz="1000" dirty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</p:grpSp>
      <p:grpSp>
        <p:nvGrpSpPr>
          <p:cNvPr id="17" name="Grupp 16"/>
          <p:cNvGrpSpPr/>
          <p:nvPr/>
        </p:nvGrpSpPr>
        <p:grpSpPr>
          <a:xfrm>
            <a:off x="6897090" y="4656025"/>
            <a:ext cx="1230643" cy="673161"/>
            <a:chOff x="7973448" y="4885719"/>
            <a:chExt cx="1230643" cy="673161"/>
          </a:xfrm>
        </p:grpSpPr>
        <p:sp>
          <p:nvSpPr>
            <p:cNvPr id="55" name="AutoShape 3"/>
            <p:cNvSpPr>
              <a:spLocks noChangeArrowheads="1"/>
            </p:cNvSpPr>
            <p:nvPr/>
          </p:nvSpPr>
          <p:spPr bwMode="auto">
            <a:xfrm>
              <a:off x="7983265" y="4885719"/>
              <a:ext cx="1220826" cy="673161"/>
            </a:xfrm>
            <a:prstGeom prst="flowChartAlternateProcess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folHlink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6" name="Text Box 23"/>
            <p:cNvSpPr txBox="1">
              <a:spLocks noChangeArrowheads="1"/>
            </p:cNvSpPr>
            <p:nvPr/>
          </p:nvSpPr>
          <p:spPr bwMode="auto">
            <a:xfrm>
              <a:off x="7973448" y="4946651"/>
              <a:ext cx="1230643" cy="5539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AEAEA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sv-SE" altLang="sv-SE" sz="1000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11. God informations-säkerhetskultur</a:t>
              </a:r>
              <a:endParaRPr lang="sv-SE" altLang="sv-SE" sz="1000" dirty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</p:grpSp>
      <p:grpSp>
        <p:nvGrpSpPr>
          <p:cNvPr id="13" name="Grupp 12"/>
          <p:cNvGrpSpPr/>
          <p:nvPr/>
        </p:nvGrpSpPr>
        <p:grpSpPr>
          <a:xfrm>
            <a:off x="8745910" y="2164990"/>
            <a:ext cx="1295400" cy="707886"/>
            <a:chOff x="9015744" y="1929034"/>
            <a:chExt cx="1295400" cy="707886"/>
          </a:xfrm>
        </p:grpSpPr>
        <p:sp>
          <p:nvSpPr>
            <p:cNvPr id="57" name="AutoShape 3"/>
            <p:cNvSpPr>
              <a:spLocks noChangeArrowheads="1"/>
            </p:cNvSpPr>
            <p:nvPr/>
          </p:nvSpPr>
          <p:spPr bwMode="auto">
            <a:xfrm>
              <a:off x="9060598" y="1929034"/>
              <a:ext cx="1220826" cy="673161"/>
            </a:xfrm>
            <a:prstGeom prst="flowChartAlternateProcess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folHlink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8" name="Text Box 23"/>
            <p:cNvSpPr txBox="1">
              <a:spLocks noChangeArrowheads="1"/>
            </p:cNvSpPr>
            <p:nvPr/>
          </p:nvSpPr>
          <p:spPr bwMode="auto">
            <a:xfrm>
              <a:off x="9015744" y="1929034"/>
              <a:ext cx="1295400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AEAEA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sv-SE" altLang="sv-SE" sz="1000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12. Certifiering mot SS-EN ISO/IEC </a:t>
              </a:r>
              <a:r>
                <a:rPr lang="sv-SE" altLang="sv-SE" sz="1000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27001:2022</a:t>
              </a:r>
              <a:endParaRPr lang="sv-SE" altLang="sv-SE" sz="1000" dirty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</p:grpSp>
      <p:grpSp>
        <p:nvGrpSpPr>
          <p:cNvPr id="118" name="Grupp 117"/>
          <p:cNvGrpSpPr/>
          <p:nvPr/>
        </p:nvGrpSpPr>
        <p:grpSpPr>
          <a:xfrm>
            <a:off x="1241969" y="1638050"/>
            <a:ext cx="1295400" cy="673161"/>
            <a:chOff x="490654" y="1598952"/>
            <a:chExt cx="1295400" cy="673161"/>
          </a:xfrm>
        </p:grpSpPr>
        <p:sp>
          <p:nvSpPr>
            <p:cNvPr id="26" name="AutoShape 3"/>
            <p:cNvSpPr>
              <a:spLocks noChangeArrowheads="1"/>
            </p:cNvSpPr>
            <p:nvPr/>
          </p:nvSpPr>
          <p:spPr bwMode="auto">
            <a:xfrm>
              <a:off x="527941" y="1598952"/>
              <a:ext cx="1220826" cy="673161"/>
            </a:xfrm>
            <a:prstGeom prst="flowChartAlternateProcess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folHlink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7" name="Text Box 23"/>
            <p:cNvSpPr txBox="1">
              <a:spLocks noChangeArrowheads="1"/>
            </p:cNvSpPr>
            <p:nvPr/>
          </p:nvSpPr>
          <p:spPr bwMode="auto">
            <a:xfrm>
              <a:off x="490654" y="1738922"/>
              <a:ext cx="1295400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AEAEA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sv-SE" altLang="sv-SE" sz="100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1. </a:t>
              </a:r>
              <a:r>
                <a:rPr lang="sv-SE" altLang="sv-SE" sz="1000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Klassningsmodell</a:t>
              </a:r>
              <a:endParaRPr lang="sv-SE" altLang="sv-SE" sz="1000" dirty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</p:grpSp>
      <p:cxnSp>
        <p:nvCxnSpPr>
          <p:cNvPr id="4" name="Rak pil 3"/>
          <p:cNvCxnSpPr/>
          <p:nvPr/>
        </p:nvCxnSpPr>
        <p:spPr>
          <a:xfrm>
            <a:off x="490654" y="6556917"/>
            <a:ext cx="11251580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ruta 5"/>
          <p:cNvSpPr txBox="1"/>
          <p:nvPr/>
        </p:nvSpPr>
        <p:spPr>
          <a:xfrm>
            <a:off x="10281424" y="6190187"/>
            <a:ext cx="14496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dirty="0" smtClean="0"/>
              <a:t>Lång sikt</a:t>
            </a:r>
            <a:endParaRPr lang="sv-SE" sz="1400" dirty="0"/>
          </a:p>
        </p:txBody>
      </p:sp>
      <p:sp>
        <p:nvSpPr>
          <p:cNvPr id="30" name="textruta 29"/>
          <p:cNvSpPr txBox="1"/>
          <p:nvPr/>
        </p:nvSpPr>
        <p:spPr>
          <a:xfrm>
            <a:off x="549314" y="6189557"/>
            <a:ext cx="14496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dirty="0" smtClean="0"/>
              <a:t>Kort sikt</a:t>
            </a:r>
            <a:endParaRPr lang="sv-SE" sz="1400" dirty="0"/>
          </a:p>
        </p:txBody>
      </p:sp>
      <p:cxnSp>
        <p:nvCxnSpPr>
          <p:cNvPr id="8" name="Rak 7"/>
          <p:cNvCxnSpPr/>
          <p:nvPr/>
        </p:nvCxnSpPr>
        <p:spPr>
          <a:xfrm>
            <a:off x="6021658" y="959005"/>
            <a:ext cx="0" cy="538444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ruta 34"/>
          <p:cNvSpPr txBox="1"/>
          <p:nvPr/>
        </p:nvSpPr>
        <p:spPr>
          <a:xfrm>
            <a:off x="7055066" y="611352"/>
            <a:ext cx="41384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600" b="1" dirty="0" smtClean="0"/>
              <a:t>Strategiska informationssäkerhetsmål (3</a:t>
            </a:r>
            <a:r>
              <a:rPr lang="mr-IN" sz="1600" b="1" dirty="0" smtClean="0"/>
              <a:t>–</a:t>
            </a:r>
            <a:r>
              <a:rPr lang="sv-SE" sz="1600" b="1" dirty="0" smtClean="0"/>
              <a:t>5 år)</a:t>
            </a:r>
            <a:endParaRPr lang="sv-SE" sz="1600" b="1" dirty="0"/>
          </a:p>
        </p:txBody>
      </p:sp>
      <p:sp>
        <p:nvSpPr>
          <p:cNvPr id="36" name="textruta 35"/>
          <p:cNvSpPr txBox="1"/>
          <p:nvPr/>
        </p:nvSpPr>
        <p:spPr>
          <a:xfrm>
            <a:off x="1119946" y="612588"/>
            <a:ext cx="4206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600" b="1" dirty="0" smtClean="0"/>
              <a:t>Kortsiktiga informationssäkerhetsmål (1 </a:t>
            </a:r>
            <a:r>
              <a:rPr lang="mr-IN" sz="1600" b="1" dirty="0" smtClean="0"/>
              <a:t>–</a:t>
            </a:r>
            <a:r>
              <a:rPr lang="sv-SE" sz="1600" b="1" dirty="0" smtClean="0"/>
              <a:t> 2 år)</a:t>
            </a:r>
          </a:p>
        </p:txBody>
      </p:sp>
      <p:grpSp>
        <p:nvGrpSpPr>
          <p:cNvPr id="11" name="Grupp 10"/>
          <p:cNvGrpSpPr/>
          <p:nvPr/>
        </p:nvGrpSpPr>
        <p:grpSpPr>
          <a:xfrm>
            <a:off x="6914671" y="3632729"/>
            <a:ext cx="1220826" cy="707886"/>
            <a:chOff x="7783901" y="3079920"/>
            <a:chExt cx="1220826" cy="707886"/>
          </a:xfrm>
        </p:grpSpPr>
        <p:sp>
          <p:nvSpPr>
            <p:cNvPr id="38" name="AutoShape 3"/>
            <p:cNvSpPr>
              <a:spLocks noChangeArrowheads="1"/>
            </p:cNvSpPr>
            <p:nvPr/>
          </p:nvSpPr>
          <p:spPr bwMode="auto">
            <a:xfrm>
              <a:off x="7783901" y="3086163"/>
              <a:ext cx="1220826" cy="673161"/>
            </a:xfrm>
            <a:prstGeom prst="flowChartAlternateProcess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folHlink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9" name="Text Box 23"/>
            <p:cNvSpPr txBox="1">
              <a:spLocks noChangeArrowheads="1"/>
            </p:cNvSpPr>
            <p:nvPr/>
          </p:nvSpPr>
          <p:spPr bwMode="auto">
            <a:xfrm>
              <a:off x="7783901" y="3079920"/>
              <a:ext cx="1211009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AEAEA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sv-SE" altLang="sv-SE" sz="1000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10. Digitalisering med tillräcklig säkerhet</a:t>
              </a:r>
              <a:endParaRPr lang="sv-SE" altLang="sv-SE" sz="1000" dirty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</p:grpSp>
      <p:grpSp>
        <p:nvGrpSpPr>
          <p:cNvPr id="12" name="Grupp 11"/>
          <p:cNvGrpSpPr/>
          <p:nvPr/>
        </p:nvGrpSpPr>
        <p:grpSpPr>
          <a:xfrm>
            <a:off x="6912808" y="1636941"/>
            <a:ext cx="1230643" cy="707886"/>
            <a:chOff x="6689836" y="1823891"/>
            <a:chExt cx="1230643" cy="707886"/>
          </a:xfrm>
        </p:grpSpPr>
        <p:sp>
          <p:nvSpPr>
            <p:cNvPr id="41" name="AutoShape 3"/>
            <p:cNvSpPr>
              <a:spLocks noChangeArrowheads="1"/>
            </p:cNvSpPr>
            <p:nvPr/>
          </p:nvSpPr>
          <p:spPr bwMode="auto">
            <a:xfrm>
              <a:off x="6691699" y="1823891"/>
              <a:ext cx="1220826" cy="673161"/>
            </a:xfrm>
            <a:prstGeom prst="flowChartAlternateProcess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folHlink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2" name="Text Box 23"/>
            <p:cNvSpPr txBox="1">
              <a:spLocks noChangeArrowheads="1"/>
            </p:cNvSpPr>
            <p:nvPr/>
          </p:nvSpPr>
          <p:spPr bwMode="auto">
            <a:xfrm>
              <a:off x="6689836" y="1823891"/>
              <a:ext cx="1230643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AEAEA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sv-SE" altLang="sv-SE" sz="1000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8. Alla kritiska informations-tillgångar klassade</a:t>
              </a:r>
              <a:endParaRPr lang="sv-SE" altLang="sv-SE" sz="1000" dirty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</p:grpSp>
      <p:grpSp>
        <p:nvGrpSpPr>
          <p:cNvPr id="16" name="Grupp 15"/>
          <p:cNvGrpSpPr/>
          <p:nvPr/>
        </p:nvGrpSpPr>
        <p:grpSpPr>
          <a:xfrm>
            <a:off x="6870989" y="2646682"/>
            <a:ext cx="1295400" cy="673161"/>
            <a:chOff x="6653677" y="4225323"/>
            <a:chExt cx="1295400" cy="673161"/>
          </a:xfrm>
        </p:grpSpPr>
        <p:sp>
          <p:nvSpPr>
            <p:cNvPr id="44" name="AutoShape 3"/>
            <p:cNvSpPr>
              <a:spLocks noChangeArrowheads="1"/>
            </p:cNvSpPr>
            <p:nvPr/>
          </p:nvSpPr>
          <p:spPr bwMode="auto">
            <a:xfrm>
              <a:off x="6690964" y="4225323"/>
              <a:ext cx="1220826" cy="673161"/>
            </a:xfrm>
            <a:prstGeom prst="flowChartAlternateProcess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folHlink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5" name="Text Box 23"/>
            <p:cNvSpPr txBox="1">
              <a:spLocks noChangeArrowheads="1"/>
            </p:cNvSpPr>
            <p:nvPr/>
          </p:nvSpPr>
          <p:spPr bwMode="auto">
            <a:xfrm>
              <a:off x="6653677" y="4293255"/>
              <a:ext cx="1295400" cy="5539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AEAEA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sv-SE" altLang="sv-SE" sz="1000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9. Systematiskt informations-säkerhetsarbete</a:t>
              </a:r>
              <a:endParaRPr lang="sv-SE" altLang="sv-SE" sz="1000" dirty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</p:grpSp>
      <p:grpSp>
        <p:nvGrpSpPr>
          <p:cNvPr id="119" name="Grupp 118"/>
          <p:cNvGrpSpPr/>
          <p:nvPr/>
        </p:nvGrpSpPr>
        <p:grpSpPr>
          <a:xfrm>
            <a:off x="1241969" y="3622678"/>
            <a:ext cx="1295400" cy="673161"/>
            <a:chOff x="2861218" y="1532706"/>
            <a:chExt cx="1295400" cy="673161"/>
          </a:xfrm>
        </p:grpSpPr>
        <p:sp>
          <p:nvSpPr>
            <p:cNvPr id="47" name="AutoShape 3"/>
            <p:cNvSpPr>
              <a:spLocks noChangeArrowheads="1"/>
            </p:cNvSpPr>
            <p:nvPr/>
          </p:nvSpPr>
          <p:spPr bwMode="auto">
            <a:xfrm>
              <a:off x="2898505" y="1532706"/>
              <a:ext cx="1220826" cy="673161"/>
            </a:xfrm>
            <a:prstGeom prst="flowChartAlternateProcess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folHlink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8" name="Text Box 23"/>
            <p:cNvSpPr txBox="1">
              <a:spLocks noChangeArrowheads="1"/>
            </p:cNvSpPr>
            <p:nvPr/>
          </p:nvSpPr>
          <p:spPr bwMode="auto">
            <a:xfrm>
              <a:off x="2861218" y="1598934"/>
              <a:ext cx="1295400" cy="5539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AEAEA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sv-SE" altLang="sv-SE" sz="1000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3. Stark autentisering för e-tjänster</a:t>
              </a:r>
              <a:endParaRPr lang="sv-SE" altLang="sv-SE" sz="1000" dirty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</p:grpSp>
      <p:grpSp>
        <p:nvGrpSpPr>
          <p:cNvPr id="121" name="Grupp 120"/>
          <p:cNvGrpSpPr/>
          <p:nvPr/>
        </p:nvGrpSpPr>
        <p:grpSpPr>
          <a:xfrm>
            <a:off x="3749353" y="1636941"/>
            <a:ext cx="1295400" cy="673161"/>
            <a:chOff x="4441438" y="2495757"/>
            <a:chExt cx="1295400" cy="673161"/>
          </a:xfrm>
        </p:grpSpPr>
        <p:sp>
          <p:nvSpPr>
            <p:cNvPr id="66" name="AutoShape 3"/>
            <p:cNvSpPr>
              <a:spLocks noChangeArrowheads="1"/>
            </p:cNvSpPr>
            <p:nvPr/>
          </p:nvSpPr>
          <p:spPr bwMode="auto">
            <a:xfrm>
              <a:off x="4483022" y="2495757"/>
              <a:ext cx="1220826" cy="673161"/>
            </a:xfrm>
            <a:prstGeom prst="flowChartAlternateProcess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folHlink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67" name="Text Box 23"/>
            <p:cNvSpPr txBox="1">
              <a:spLocks noChangeArrowheads="1"/>
            </p:cNvSpPr>
            <p:nvPr/>
          </p:nvSpPr>
          <p:spPr bwMode="auto">
            <a:xfrm>
              <a:off x="4441438" y="2632282"/>
              <a:ext cx="1295400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AEAEA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sv-SE" altLang="sv-SE" sz="1000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5. Fem kritiska system klassade</a:t>
              </a:r>
              <a:endParaRPr lang="sv-SE" altLang="sv-SE" sz="1000" dirty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</p:grpSp>
      <p:cxnSp>
        <p:nvCxnSpPr>
          <p:cNvPr id="33" name="Vinklad  32"/>
          <p:cNvCxnSpPr>
            <a:stCxn id="41" idx="3"/>
            <a:endCxn id="57" idx="0"/>
          </p:cNvCxnSpPr>
          <p:nvPr/>
        </p:nvCxnSpPr>
        <p:spPr>
          <a:xfrm>
            <a:off x="8135497" y="1973522"/>
            <a:ext cx="1265680" cy="191468"/>
          </a:xfrm>
          <a:prstGeom prst="bent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Vinklad  71"/>
          <p:cNvCxnSpPr>
            <a:stCxn id="44" idx="3"/>
            <a:endCxn id="57" idx="2"/>
          </p:cNvCxnSpPr>
          <p:nvPr/>
        </p:nvCxnSpPr>
        <p:spPr>
          <a:xfrm flipV="1">
            <a:off x="8129102" y="2838151"/>
            <a:ext cx="1272075" cy="145112"/>
          </a:xfrm>
          <a:prstGeom prst="bent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Vinklad  74"/>
          <p:cNvCxnSpPr>
            <a:stCxn id="57" idx="3"/>
            <a:endCxn id="51" idx="0"/>
          </p:cNvCxnSpPr>
          <p:nvPr/>
        </p:nvCxnSpPr>
        <p:spPr>
          <a:xfrm>
            <a:off x="10011590" y="2501571"/>
            <a:ext cx="886618" cy="641255"/>
          </a:xfrm>
          <a:prstGeom prst="bent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Vinklad  80"/>
          <p:cNvCxnSpPr>
            <a:stCxn id="55" idx="3"/>
            <a:endCxn id="92" idx="2"/>
          </p:cNvCxnSpPr>
          <p:nvPr/>
        </p:nvCxnSpPr>
        <p:spPr>
          <a:xfrm flipV="1">
            <a:off x="8127733" y="4831871"/>
            <a:ext cx="1342313" cy="160735"/>
          </a:xfrm>
          <a:prstGeom prst="bent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Vinklad  83"/>
          <p:cNvCxnSpPr>
            <a:stCxn id="38" idx="3"/>
            <a:endCxn id="92" idx="0"/>
          </p:cNvCxnSpPr>
          <p:nvPr/>
        </p:nvCxnSpPr>
        <p:spPr>
          <a:xfrm>
            <a:off x="8135497" y="3975553"/>
            <a:ext cx="1334549" cy="183157"/>
          </a:xfrm>
          <a:prstGeom prst="bent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1" name="Grupp 90"/>
          <p:cNvGrpSpPr/>
          <p:nvPr/>
        </p:nvGrpSpPr>
        <p:grpSpPr>
          <a:xfrm>
            <a:off x="8822346" y="4158710"/>
            <a:ext cx="1295400" cy="673161"/>
            <a:chOff x="9145045" y="3349633"/>
            <a:chExt cx="1295400" cy="673161"/>
          </a:xfrm>
        </p:grpSpPr>
        <p:sp>
          <p:nvSpPr>
            <p:cNvPr id="92" name="AutoShape 3"/>
            <p:cNvSpPr>
              <a:spLocks noChangeArrowheads="1"/>
            </p:cNvSpPr>
            <p:nvPr/>
          </p:nvSpPr>
          <p:spPr bwMode="auto">
            <a:xfrm>
              <a:off x="9182332" y="3349633"/>
              <a:ext cx="1220826" cy="673161"/>
            </a:xfrm>
            <a:prstGeom prst="flowChartAlternateProcess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folHlink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3" name="Text Box 23"/>
            <p:cNvSpPr txBox="1">
              <a:spLocks noChangeArrowheads="1"/>
            </p:cNvSpPr>
            <p:nvPr/>
          </p:nvSpPr>
          <p:spPr bwMode="auto">
            <a:xfrm>
              <a:off x="9145045" y="3486158"/>
              <a:ext cx="1295400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AEAEA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sv-SE" altLang="sv-SE" sz="1000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13. Incident-kostnad halverad</a:t>
              </a:r>
              <a:endParaRPr lang="sv-SE" altLang="sv-SE" sz="1000" dirty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</p:grpSp>
      <p:cxnSp>
        <p:nvCxnSpPr>
          <p:cNvPr id="107" name="Vinklad  106"/>
          <p:cNvCxnSpPr>
            <a:stCxn id="92" idx="3"/>
            <a:endCxn id="51" idx="2"/>
          </p:cNvCxnSpPr>
          <p:nvPr/>
        </p:nvCxnSpPr>
        <p:spPr>
          <a:xfrm flipV="1">
            <a:off x="10080459" y="3815987"/>
            <a:ext cx="817749" cy="679304"/>
          </a:xfrm>
          <a:prstGeom prst="bent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Rak pil 114"/>
          <p:cNvCxnSpPr>
            <a:stCxn id="44" idx="2"/>
            <a:endCxn id="38" idx="0"/>
          </p:cNvCxnSpPr>
          <p:nvPr/>
        </p:nvCxnSpPr>
        <p:spPr>
          <a:xfrm>
            <a:off x="7518689" y="3319843"/>
            <a:ext cx="6395" cy="319129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Rak pil 122"/>
          <p:cNvCxnSpPr>
            <a:stCxn id="26" idx="3"/>
            <a:endCxn id="66" idx="1"/>
          </p:cNvCxnSpPr>
          <p:nvPr/>
        </p:nvCxnSpPr>
        <p:spPr>
          <a:xfrm flipV="1">
            <a:off x="2500082" y="1973522"/>
            <a:ext cx="1290855" cy="1109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Rak pil 123"/>
          <p:cNvCxnSpPr>
            <a:stCxn id="66" idx="3"/>
            <a:endCxn id="42" idx="1"/>
          </p:cNvCxnSpPr>
          <p:nvPr/>
        </p:nvCxnSpPr>
        <p:spPr>
          <a:xfrm>
            <a:off x="5011763" y="1973522"/>
            <a:ext cx="1901045" cy="1736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Rak pil 131"/>
          <p:cNvCxnSpPr>
            <a:stCxn id="54" idx="3"/>
            <a:endCxn id="50" idx="1"/>
          </p:cNvCxnSpPr>
          <p:nvPr/>
        </p:nvCxnSpPr>
        <p:spPr>
          <a:xfrm>
            <a:off x="2506674" y="4969963"/>
            <a:ext cx="1245658" cy="4933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Rak pil 136"/>
          <p:cNvCxnSpPr>
            <a:stCxn id="49" idx="3"/>
            <a:endCxn id="56" idx="1"/>
          </p:cNvCxnSpPr>
          <p:nvPr/>
        </p:nvCxnSpPr>
        <p:spPr>
          <a:xfrm>
            <a:off x="4978185" y="4971212"/>
            <a:ext cx="1918905" cy="2274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Rak pil 141"/>
          <p:cNvCxnSpPr>
            <a:stCxn id="47" idx="3"/>
            <a:endCxn id="39" idx="1"/>
          </p:cNvCxnSpPr>
          <p:nvPr/>
        </p:nvCxnSpPr>
        <p:spPr>
          <a:xfrm>
            <a:off x="2500082" y="3959259"/>
            <a:ext cx="4414589" cy="27413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Rak pil 146"/>
          <p:cNvCxnSpPr>
            <a:stCxn id="5" idx="3"/>
            <a:endCxn id="39" idx="1"/>
          </p:cNvCxnSpPr>
          <p:nvPr/>
        </p:nvCxnSpPr>
        <p:spPr>
          <a:xfrm>
            <a:off x="5017157" y="2978898"/>
            <a:ext cx="1897514" cy="100777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Rektangel med rundade hörn 149"/>
          <p:cNvSpPr/>
          <p:nvPr/>
        </p:nvSpPr>
        <p:spPr>
          <a:xfrm>
            <a:off x="1008993" y="1376855"/>
            <a:ext cx="1839310" cy="4753119"/>
          </a:xfrm>
          <a:prstGeom prst="round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1" name="Rektangel med rundade hörn 150"/>
          <p:cNvSpPr/>
          <p:nvPr/>
        </p:nvSpPr>
        <p:spPr>
          <a:xfrm>
            <a:off x="3476582" y="1411805"/>
            <a:ext cx="1839310" cy="4753119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152" name="Grupp 151"/>
          <p:cNvGrpSpPr/>
          <p:nvPr/>
        </p:nvGrpSpPr>
        <p:grpSpPr>
          <a:xfrm>
            <a:off x="1268559" y="2642318"/>
            <a:ext cx="1238115" cy="673161"/>
            <a:chOff x="2962601" y="3039055"/>
            <a:chExt cx="1238115" cy="673161"/>
          </a:xfrm>
        </p:grpSpPr>
        <p:sp>
          <p:nvSpPr>
            <p:cNvPr id="153" name="AutoShape 3"/>
            <p:cNvSpPr>
              <a:spLocks noChangeArrowheads="1"/>
            </p:cNvSpPr>
            <p:nvPr/>
          </p:nvSpPr>
          <p:spPr bwMode="auto">
            <a:xfrm>
              <a:off x="2976564" y="3039055"/>
              <a:ext cx="1220826" cy="673161"/>
            </a:xfrm>
            <a:prstGeom prst="flowChartAlternateProcess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folHlink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4" name="Text Box 23"/>
            <p:cNvSpPr txBox="1">
              <a:spLocks noChangeArrowheads="1"/>
            </p:cNvSpPr>
            <p:nvPr/>
          </p:nvSpPr>
          <p:spPr bwMode="auto">
            <a:xfrm>
              <a:off x="2962601" y="3101871"/>
              <a:ext cx="1238115" cy="5539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AEAEA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sv-SE" altLang="sv-SE" sz="1000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2. Krypterings-lösningar testade</a:t>
              </a:r>
              <a:endParaRPr lang="sv-SE" altLang="sv-SE" sz="1000" dirty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</p:grpSp>
      <p:cxnSp>
        <p:nvCxnSpPr>
          <p:cNvPr id="155" name="Rak pil 154"/>
          <p:cNvCxnSpPr>
            <a:stCxn id="153" idx="3"/>
            <a:endCxn id="10" idx="1"/>
          </p:cNvCxnSpPr>
          <p:nvPr/>
        </p:nvCxnSpPr>
        <p:spPr>
          <a:xfrm flipV="1">
            <a:off x="2503348" y="2978897"/>
            <a:ext cx="1300434" cy="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ruta 163"/>
          <p:cNvSpPr txBox="1"/>
          <p:nvPr/>
        </p:nvSpPr>
        <p:spPr>
          <a:xfrm>
            <a:off x="1151493" y="5421487"/>
            <a:ext cx="14496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200" dirty="0" smtClean="0"/>
              <a:t>Årliga mål år 1 -&gt; aktiviteter i handlingsplan</a:t>
            </a:r>
            <a:endParaRPr lang="sv-SE" sz="1200" dirty="0"/>
          </a:p>
        </p:txBody>
      </p:sp>
      <p:sp>
        <p:nvSpPr>
          <p:cNvPr id="165" name="textruta 164"/>
          <p:cNvSpPr txBox="1"/>
          <p:nvPr/>
        </p:nvSpPr>
        <p:spPr>
          <a:xfrm>
            <a:off x="3636208" y="5564551"/>
            <a:ext cx="14496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200" dirty="0" smtClean="0"/>
              <a:t>Årliga mål år 2</a:t>
            </a:r>
            <a:endParaRPr lang="sv-SE" sz="1200" dirty="0"/>
          </a:p>
        </p:txBody>
      </p:sp>
      <p:cxnSp>
        <p:nvCxnSpPr>
          <p:cNvPr id="68" name="Rak pil 67"/>
          <p:cNvCxnSpPr>
            <a:stCxn id="26" idx="3"/>
            <a:endCxn id="45" idx="1"/>
          </p:cNvCxnSpPr>
          <p:nvPr/>
        </p:nvCxnSpPr>
        <p:spPr>
          <a:xfrm>
            <a:off x="2500082" y="1974631"/>
            <a:ext cx="4370907" cy="101698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0591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170</Words>
  <Application>Microsoft Office PowerPoint</Application>
  <PresentationFormat>Bredbild</PresentationFormat>
  <Paragraphs>37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Mangal</vt:lpstr>
      <vt:lpstr>Verdana</vt:lpstr>
      <vt:lpstr>Office-tema</vt:lpstr>
      <vt:lpstr>Informationssäkerhetsmål - Exempel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Per Oscarson</dc:creator>
  <cp:lastModifiedBy>Emilsson Daniel</cp:lastModifiedBy>
  <cp:revision>28</cp:revision>
  <dcterms:created xsi:type="dcterms:W3CDTF">2017-09-11T11:05:39Z</dcterms:created>
  <dcterms:modified xsi:type="dcterms:W3CDTF">2023-01-13T09:53:09Z</dcterms:modified>
</cp:coreProperties>
</file>